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13" r:id="rId1"/>
  </p:sldMasterIdLst>
  <p:notesMasterIdLst>
    <p:notesMasterId r:id="rId12"/>
  </p:notesMasterIdLst>
  <p:handoutMasterIdLst>
    <p:handoutMasterId r:id="rId13"/>
  </p:handoutMasterIdLst>
  <p:sldIdLst>
    <p:sldId id="548" r:id="rId2"/>
    <p:sldId id="536" r:id="rId3"/>
    <p:sldId id="542" r:id="rId4"/>
    <p:sldId id="537" r:id="rId5"/>
    <p:sldId id="520" r:id="rId6"/>
    <p:sldId id="538" r:id="rId7"/>
    <p:sldId id="525" r:id="rId8"/>
    <p:sldId id="532" r:id="rId9"/>
    <p:sldId id="512" r:id="rId10"/>
    <p:sldId id="550" r:id="rId11"/>
  </p:sldIdLst>
  <p:sldSz cx="9144000" cy="6858000" type="screen4x3"/>
  <p:notesSz cx="9928225" cy="6797675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3197">
          <p15:clr>
            <a:srgbClr val="A4A3A4"/>
          </p15:clr>
        </p15:guide>
        <p15:guide id="3" orient="horz" pos="917">
          <p15:clr>
            <a:srgbClr val="A4A3A4"/>
          </p15:clr>
        </p15:guide>
        <p15:guide id="4" pos="235">
          <p15:clr>
            <a:srgbClr val="A4A3A4"/>
          </p15:clr>
        </p15:guide>
        <p15:guide id="5" pos="55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6515"/>
    <a:srgbClr val="FFFF00"/>
    <a:srgbClr val="F0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840" autoAdjust="0"/>
  </p:normalViewPr>
  <p:slideViewPr>
    <p:cSldViewPr snapToGrid="0">
      <p:cViewPr varScale="1">
        <p:scale>
          <a:sx n="109" d="100"/>
          <a:sy n="109" d="100"/>
        </p:scale>
        <p:origin x="1698" y="96"/>
      </p:cViewPr>
      <p:guideLst>
        <p:guide orient="horz" pos="4319"/>
        <p:guide orient="horz" pos="3197"/>
        <p:guide orient="horz" pos="917"/>
        <p:guide pos="235"/>
        <p:guide pos="5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2" d="100"/>
          <a:sy n="112" d="100"/>
        </p:scale>
        <p:origin x="-306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5373" cy="36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26" tIns="45062" rIns="90126" bIns="45062" numCol="1" anchor="t" anchorCtr="0" compatLnSpc="1">
            <a:prstTxWarp prst="textNoShape">
              <a:avLst/>
            </a:prstTxWarp>
          </a:bodyPr>
          <a:lstStyle>
            <a:lvl1pPr defTabSz="899224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805" y="0"/>
            <a:ext cx="4375948" cy="36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26" tIns="45062" rIns="90126" bIns="45062" numCol="1" anchor="t" anchorCtr="0" compatLnSpc="1">
            <a:prstTxWarp prst="textNoShape">
              <a:avLst/>
            </a:prstTxWarp>
          </a:bodyPr>
          <a:lstStyle>
            <a:lvl1pPr algn="r" defTabSz="899224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3310"/>
            <a:ext cx="4265373" cy="36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26" tIns="45062" rIns="90126" bIns="45062" numCol="1" anchor="b" anchorCtr="0" compatLnSpc="1">
            <a:prstTxWarp prst="textNoShape">
              <a:avLst/>
            </a:prstTxWarp>
          </a:bodyPr>
          <a:lstStyle>
            <a:lvl1pPr defTabSz="899224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805" y="6443310"/>
            <a:ext cx="4375948" cy="36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26" tIns="45062" rIns="90126" bIns="45062" numCol="1" anchor="b" anchorCtr="0" compatLnSpc="1">
            <a:prstTxWarp prst="textNoShape">
              <a:avLst/>
            </a:prstTxWarp>
          </a:bodyPr>
          <a:lstStyle>
            <a:lvl1pPr algn="r" defTabSz="899224" eaLnBrk="1" hangingPunct="1">
              <a:defRPr sz="1200"/>
            </a:lvl1pPr>
          </a:lstStyle>
          <a:p>
            <a:pPr>
              <a:defRPr/>
            </a:pPr>
            <a:fld id="{3D2E69E6-0BFF-49C6-8FE8-485CDE1B21C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0663" cy="34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defTabSz="953819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7562" y="1"/>
            <a:ext cx="4300663" cy="34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algn="r" defTabSz="953819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4550" y="3228786"/>
            <a:ext cx="7279130" cy="305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Klicken Sie, um die Formate des Vorlagentextes zu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8670"/>
            <a:ext cx="4300663" cy="33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defTabSz="953819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7562" y="6458670"/>
            <a:ext cx="4300663" cy="33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algn="r" defTabSz="953819" eaLnBrk="1" hangingPunct="1">
              <a:defRPr sz="1300"/>
            </a:lvl1pPr>
          </a:lstStyle>
          <a:p>
            <a:pPr>
              <a:defRPr/>
            </a:pPr>
            <a:fld id="{AC2BAD07-AB88-433D-91C0-C3A5E7FE03B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8E7B3-7B75-4082-8CED-7725EF2FBCF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9959" y="3630327"/>
            <a:ext cx="9311828" cy="2799817"/>
          </a:xfrm>
          <a:noFill/>
          <a:ln/>
        </p:spPr>
        <p:txBody>
          <a:bodyPr lIns="90412" tIns="45208" rIns="90412" bIns="45208"/>
          <a:lstStyle/>
          <a:p>
            <a:pPr eaLnBrk="1" hangingPunct="1"/>
            <a:endParaRPr lang="en-GB"/>
          </a:p>
        </p:txBody>
      </p:sp>
      <p:sp>
        <p:nvSpPr>
          <p:cNvPr id="225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49538" y="0"/>
            <a:ext cx="4629150" cy="3471863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8E7B3-7B75-4082-8CED-7725EF2FBCF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9959" y="3630327"/>
            <a:ext cx="9311828" cy="2799817"/>
          </a:xfrm>
          <a:noFill/>
          <a:ln/>
        </p:spPr>
        <p:txBody>
          <a:bodyPr lIns="90412" tIns="45208" rIns="90412" bIns="45208"/>
          <a:lstStyle/>
          <a:p>
            <a:pPr eaLnBrk="1" hangingPunct="1"/>
            <a:endParaRPr lang="en-GB"/>
          </a:p>
        </p:txBody>
      </p:sp>
      <p:sp>
        <p:nvSpPr>
          <p:cNvPr id="225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49538" y="0"/>
            <a:ext cx="4629150" cy="3471863"/>
          </a:xfrm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8E7B3-7B75-4082-8CED-7725EF2FBCF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9959" y="3630327"/>
            <a:ext cx="9311828" cy="2799817"/>
          </a:xfrm>
          <a:noFill/>
          <a:ln/>
        </p:spPr>
        <p:txBody>
          <a:bodyPr lIns="90412" tIns="45208" rIns="90412" bIns="45208"/>
          <a:lstStyle/>
          <a:p>
            <a:pPr eaLnBrk="1" hangingPunct="1"/>
            <a:endParaRPr lang="en-GB"/>
          </a:p>
        </p:txBody>
      </p:sp>
      <p:sp>
        <p:nvSpPr>
          <p:cNvPr id="225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49538" y="0"/>
            <a:ext cx="4629150" cy="3471863"/>
          </a:xfrm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8E7B3-7B75-4082-8CED-7725EF2FBCF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9959" y="3630327"/>
            <a:ext cx="9311828" cy="2799817"/>
          </a:xfrm>
          <a:noFill/>
          <a:ln/>
        </p:spPr>
        <p:txBody>
          <a:bodyPr lIns="90412" tIns="45208" rIns="90412" bIns="45208"/>
          <a:lstStyle/>
          <a:p>
            <a:pPr eaLnBrk="1" hangingPunct="1"/>
            <a:endParaRPr lang="en-GB"/>
          </a:p>
        </p:txBody>
      </p:sp>
      <p:sp>
        <p:nvSpPr>
          <p:cNvPr id="225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49538" y="0"/>
            <a:ext cx="4629150" cy="3471863"/>
          </a:xfrm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208C8-0036-46D4-B875-B4D788B26D5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9959" y="3630327"/>
            <a:ext cx="9311828" cy="2799817"/>
          </a:xfrm>
          <a:noFill/>
          <a:ln/>
        </p:spPr>
        <p:txBody>
          <a:bodyPr lIns="90412" tIns="45208" rIns="90412" bIns="45208"/>
          <a:lstStyle/>
          <a:p>
            <a:pPr eaLnBrk="1" hangingPunct="1"/>
            <a:endParaRPr lang="en-GB"/>
          </a:p>
        </p:txBody>
      </p:sp>
      <p:sp>
        <p:nvSpPr>
          <p:cNvPr id="235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49538" y="0"/>
            <a:ext cx="4629150" cy="3471863"/>
          </a:xfrm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208C8-0036-46D4-B875-B4D788B26D5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9959" y="3630327"/>
            <a:ext cx="9311828" cy="2799817"/>
          </a:xfrm>
          <a:noFill/>
          <a:ln/>
        </p:spPr>
        <p:txBody>
          <a:bodyPr lIns="90412" tIns="45208" rIns="90412" bIns="45208"/>
          <a:lstStyle/>
          <a:p>
            <a:pPr eaLnBrk="1" hangingPunct="1"/>
            <a:endParaRPr lang="en-GB"/>
          </a:p>
        </p:txBody>
      </p:sp>
      <p:sp>
        <p:nvSpPr>
          <p:cNvPr id="235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49538" y="0"/>
            <a:ext cx="4629150" cy="3471863"/>
          </a:xfrm>
          <a:ln/>
        </p:spPr>
      </p:sp>
    </p:spTree>
    <p:extLst>
      <p:ext uri="{BB962C8B-B14F-4D97-AF65-F5344CB8AC3E}">
        <p14:creationId xmlns:p14="http://schemas.microsoft.com/office/powerpoint/2010/main" val="167705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92575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2112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91074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975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407178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959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00093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70183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07667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728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72085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36693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0469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52150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64744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85985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6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</p:sldLayoutIdLst>
  <p:transition spd="med">
    <p:wipe dir="r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0" y="1300163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5123" name="Picture 15" descr="logo2_gym"/>
          <p:cNvPicPr>
            <a:picLocks noChangeAspect="1" noChangeArrowheads="1"/>
          </p:cNvPicPr>
          <p:nvPr/>
        </p:nvPicPr>
        <p:blipFill>
          <a:blip r:embed="rId3" cstate="print"/>
          <a:srcRect r="58560" b="28661"/>
          <a:stretch>
            <a:fillRect/>
          </a:stretch>
        </p:blipFill>
        <p:spPr bwMode="auto">
          <a:xfrm>
            <a:off x="8061325" y="0"/>
            <a:ext cx="773113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03385" y="430306"/>
            <a:ext cx="8019383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sz="4400" b="1" dirty="0">
                <a:solidFill>
                  <a:srgbClr val="00B050"/>
                </a:solidFill>
                <a:latin typeface="Times New Roman" pitchFamily="18" charset="0"/>
              </a:rPr>
              <a:t>Abitur 2026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3200" b="1" dirty="0">
                <a:solidFill>
                  <a:srgbClr val="00B050"/>
                </a:solidFill>
                <a:latin typeface="Times New Roman" pitchFamily="18" charset="0"/>
              </a:rPr>
              <a:t>Die gymnasiale Oberstufe nach der aktuellen Abiturprüfungsverordnung (von 2019)!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4400" b="1" dirty="0">
                <a:solidFill>
                  <a:srgbClr val="00B050"/>
                </a:solidFill>
                <a:latin typeface="Times New Roman" pitchFamily="18" charset="0"/>
              </a:rPr>
              <a:t>Information 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4400" b="1" dirty="0">
                <a:solidFill>
                  <a:srgbClr val="00B050"/>
                </a:solidFill>
                <a:latin typeface="Times New Roman" pitchFamily="18" charset="0"/>
              </a:rPr>
              <a:t>für die 10. Klassen</a:t>
            </a:r>
            <a:endParaRPr lang="de-DE" sz="2000" b="1" dirty="0">
              <a:solidFill>
                <a:srgbClr val="00B05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de-DE" b="1" dirty="0">
              <a:solidFill>
                <a:srgbClr val="00B05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Times New Roman" pitchFamily="18" charset="0"/>
              </a:rPr>
              <a:t>(Herr Langbein, Oberstufenkoordinator)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2800" b="1" dirty="0">
                <a:solidFill>
                  <a:srgbClr val="00B050"/>
                </a:solidFill>
                <a:latin typeface="Times New Roman" pitchFamily="18" charset="0"/>
              </a:rPr>
              <a:t>Herzlich Willkommen!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221398" y="659110"/>
            <a:ext cx="7501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de-DE" sz="2400" b="1" dirty="0">
              <a:solidFill>
                <a:srgbClr val="FFFF66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345223" y="545306"/>
            <a:ext cx="7036777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5. Das Abitur ab 2021 </a:t>
            </a:r>
            <a:endParaRPr lang="de-DE" sz="2400" b="1" i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sz="28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Die Kurswahl – was sollte ich berücksichtigen?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Die LKs! – bitte gut überlegen!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Was wähle ich ab, was behalte ich? Strategisch denken! (Prüfung, Punkte, Stunden…)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Musical, Chor, Band, Projektfach…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NICHT: nach Freunden, Lehrern oder Eltern auswählen…</a:t>
            </a:r>
          </a:p>
          <a:p>
            <a:pPr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	sondern nach Wunsch und Leistung! – und 	vielleicht schon nach Berufswunsch…</a:t>
            </a:r>
          </a:p>
          <a:p>
            <a:pPr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Denn: In Haus 2 geht es so langsam in Richtung echtes Leben…!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de-DE" sz="24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365" name="Picture 6" descr="logo2_gym"/>
          <p:cNvPicPr>
            <a:picLocks noChangeAspect="1" noChangeArrowheads="1"/>
          </p:cNvPicPr>
          <p:nvPr/>
        </p:nvPicPr>
        <p:blipFill>
          <a:blip r:embed="rId3" cstate="print"/>
          <a:srcRect r="58560" b="28661"/>
          <a:stretch>
            <a:fillRect/>
          </a:stretch>
        </p:blipFill>
        <p:spPr bwMode="auto">
          <a:xfrm>
            <a:off x="8059738" y="0"/>
            <a:ext cx="89535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9636986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0" y="1300163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5123" name="Picture 15" descr="logo2_gym"/>
          <p:cNvPicPr>
            <a:picLocks noChangeAspect="1" noChangeArrowheads="1"/>
          </p:cNvPicPr>
          <p:nvPr/>
        </p:nvPicPr>
        <p:blipFill>
          <a:blip r:embed="rId3" cstate="print"/>
          <a:srcRect r="58560" b="28661"/>
          <a:stretch>
            <a:fillRect/>
          </a:stretch>
        </p:blipFill>
        <p:spPr bwMode="auto">
          <a:xfrm>
            <a:off x="8061325" y="0"/>
            <a:ext cx="773113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591408" y="1320801"/>
            <a:ext cx="755259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Die aktuelle </a:t>
            </a:r>
            <a:r>
              <a:rPr lang="de-DE" sz="2000" b="1" i="1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AbiPrüfVO</a:t>
            </a: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ist  von 2019  – </a:t>
            </a:r>
            <a:r>
              <a:rPr lang="de-DE" sz="12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siehe </a:t>
            </a:r>
            <a:r>
              <a:rPr lang="de-DE" sz="1200" b="1" i="1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homepage</a:t>
            </a:r>
            <a:r>
              <a:rPr lang="de-DE" sz="12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des Jahngymnasiums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Der Jahrgang 10 ist der letzte Jahrgang, der im Klassenverband unterrichtet wird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Es müssen 70 Wochenstunden Unterricht in 11 und 12 zusammen belegt werden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In Jahrgang 11 und 12 gibt es ein Kurssystem mit Leistungs- und Grundkursen: </a:t>
            </a:r>
          </a:p>
          <a:p>
            <a:pPr eaLnBrk="1" hangingPunct="1">
              <a:spcBef>
                <a:spcPct val="50000"/>
              </a:spcBef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LKs (Leistungskurse) werden 5-stündig (bei uns derzeit jedoch: 3 Blöcke!), GKs (Grundkurse) 3-stündig, </a:t>
            </a:r>
            <a:r>
              <a:rPr lang="de-DE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 in 11 4-stündig</a:t>
            </a: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Fächer 2-stündig unterrichtet und manche Fächer auch 4-stündig, bei uns die neu einsetzende Fremdsprache ab Klasse 10 (span, </a:t>
            </a:r>
            <a:r>
              <a:rPr lang="de-DE" sz="2000" b="1" i="1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grie</a:t>
            </a:r>
            <a:r>
              <a:rPr lang="de-DE" sz="2000" b="1" i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de-DE" sz="2000" b="1" i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LKs werden angeboten: Ma, De, En, Ge, </a:t>
            </a:r>
            <a:r>
              <a:rPr lang="de-DE" sz="2000" b="1" i="1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Ch</a:t>
            </a: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Bio, </a:t>
            </a:r>
            <a:r>
              <a:rPr lang="de-DE" sz="2000" b="1" i="1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Ph</a:t>
            </a: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de-DE" sz="2000" b="1" i="1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Frz</a:t>
            </a: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de-DE" sz="2000" b="1" i="1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Lat,Grie</a:t>
            </a: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de-DE" sz="2000" b="1" i="1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Swe</a:t>
            </a: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und </a:t>
            </a:r>
            <a:r>
              <a:rPr lang="de-DE" sz="2000" b="1" i="1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Ku</a:t>
            </a:r>
            <a:endParaRPr lang="de-DE" sz="2000" b="1" i="1" dirty="0">
              <a:solidFill>
                <a:srgbClr val="00B05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de-DE" sz="2000" b="1" i="1" dirty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61975" y="286328"/>
            <a:ext cx="7501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1. Das Abitur ab 2021 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0" y="1300163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5123" name="Picture 15" descr="logo2_gym"/>
          <p:cNvPicPr>
            <a:picLocks noChangeAspect="1" noChangeArrowheads="1"/>
          </p:cNvPicPr>
          <p:nvPr/>
        </p:nvPicPr>
        <p:blipFill>
          <a:blip r:embed="rId3" cstate="print"/>
          <a:srcRect r="58560" b="28661"/>
          <a:stretch>
            <a:fillRect/>
          </a:stretch>
        </p:blipFill>
        <p:spPr bwMode="auto">
          <a:xfrm>
            <a:off x="8061325" y="0"/>
            <a:ext cx="773113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61975" y="286328"/>
            <a:ext cx="7501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1. Das Abitur ab 2021 </a:t>
            </a:r>
          </a:p>
        </p:txBody>
      </p:sp>
      <p:sp>
        <p:nvSpPr>
          <p:cNvPr id="6" name="Rechteck 5"/>
          <p:cNvSpPr/>
          <p:nvPr/>
        </p:nvSpPr>
        <p:spPr>
          <a:xfrm>
            <a:off x="1837592" y="1651591"/>
            <a:ext cx="56031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de-DE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Das Fach „Berufliche Orientierung“ (BO) wird in der Qualifikationsphase ( </a:t>
            </a:r>
            <a:r>
              <a:rPr lang="de-DE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im 1. </a:t>
            </a:r>
            <a:r>
              <a:rPr lang="de-DE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Hj</a:t>
            </a:r>
            <a:r>
              <a:rPr lang="de-DE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? </a:t>
            </a:r>
            <a:r>
              <a:rPr lang="de-DE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11) ohne Bewertung unterrichtet!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de-DE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Klasse 10: Präsentationsleistung in einem Unterrichtsfach: 50 % zählt die Präsentation, 50 % zählt die Ausarbeitung – insgesamt eine Klausurnote</a:t>
            </a:r>
          </a:p>
          <a:p>
            <a:pPr eaLnBrk="1" hangingPunct="1">
              <a:spcBef>
                <a:spcPct val="50000"/>
              </a:spcBef>
            </a:pPr>
            <a:r>
              <a:rPr lang="de-DE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-Klasse 11: Facharbeit für alle im Laufe des Schuljahres – Facharbeit zählt wie eine Klausur im jeweiligen Fach oder erweitert als „große“ Facharbeit für 2. Halbjahre!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de-DE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Projektfachkurse werden je nach Möglichkeit als Neigungs- und ggfs. Unterstützungskurse angeboten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de-DE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Leistungsbewertung wurden neu für die Q-Phase angepasst: 20% für 1 NP</a:t>
            </a:r>
            <a:endParaRPr lang="de-D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0" y="1401763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5123" name="Picture 15" descr="logo2_gym"/>
          <p:cNvPicPr>
            <a:picLocks noChangeAspect="1" noChangeArrowheads="1"/>
          </p:cNvPicPr>
          <p:nvPr/>
        </p:nvPicPr>
        <p:blipFill>
          <a:blip r:embed="rId3" cstate="print"/>
          <a:srcRect r="58560" b="28661"/>
          <a:stretch>
            <a:fillRect/>
          </a:stretch>
        </p:blipFill>
        <p:spPr bwMode="auto">
          <a:xfrm>
            <a:off x="8061325" y="0"/>
            <a:ext cx="773113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899138" y="1644650"/>
            <a:ext cx="724486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Jahrgangsstufe 10:	Kurswahl für die Qualifikationsphase 							Jan</a:t>
            </a:r>
            <a:r>
              <a:rPr lang="de-DE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/Feb	   </a:t>
            </a: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2024</a:t>
            </a:r>
          </a:p>
          <a:p>
            <a:pPr eaLnBrk="1" hangingPunct="1">
              <a:spcBef>
                <a:spcPct val="50000"/>
              </a:spcBef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Jahrgangsstufe 11:	Halbjahre 1 und 2, keine Versetzung</a:t>
            </a:r>
          </a:p>
          <a:p>
            <a:pPr eaLnBrk="1" hangingPunct="1">
              <a:spcBef>
                <a:spcPct val="50000"/>
              </a:spcBef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					Möglichkeit die Schule mit der FH-Reife 						(schulischer Teil) zu verlassen</a:t>
            </a:r>
          </a:p>
          <a:p>
            <a:pPr eaLnBrk="1" hangingPunct="1">
              <a:spcBef>
                <a:spcPct val="50000"/>
              </a:spcBef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Jahrgangsstufe 12:	Halbjahre 3 und 4</a:t>
            </a:r>
          </a:p>
          <a:p>
            <a:pPr eaLnBrk="1" hangingPunct="1">
              <a:spcBef>
                <a:spcPct val="50000"/>
              </a:spcBef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					Festlegung der Prüfungsfächer 3,4,5 aus den 					Grundkursen/Fächern</a:t>
            </a:r>
          </a:p>
          <a:p>
            <a:pPr eaLnBrk="1" hangingPunct="1">
              <a:spcBef>
                <a:spcPct val="50000"/>
              </a:spcBef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					Abiturprüfung ab April 2026</a:t>
            </a:r>
          </a:p>
          <a:p>
            <a:pPr eaLnBrk="1" hangingPunct="1">
              <a:spcBef>
                <a:spcPct val="50000"/>
              </a:spcBef>
            </a:pPr>
            <a:r>
              <a:rPr lang="de-DE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Höhepunkt am Ende: 		Verleihung der Abiturzeugnisse!</a:t>
            </a:r>
          </a:p>
          <a:p>
            <a:pPr eaLnBrk="1" hangingPunct="1">
              <a:spcBef>
                <a:spcPct val="50000"/>
              </a:spcBef>
            </a:pPr>
            <a:endParaRPr lang="de-DE" sz="2000" b="1" i="1" dirty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61975" y="360363"/>
            <a:ext cx="75013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2. Das Abitur ab 2021 </a:t>
            </a:r>
          </a:p>
          <a:p>
            <a:pPr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2.1 Gliederung der gymnasialen Oberstufe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46519" y="337271"/>
            <a:ext cx="5621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2400" b="1" i="1" dirty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2.2 Gliederung der gymnasialen Oberstufe</a:t>
            </a:r>
          </a:p>
        </p:txBody>
      </p:sp>
      <p:sp>
        <p:nvSpPr>
          <p:cNvPr id="1211396" name="Text Box 4"/>
          <p:cNvSpPr txBox="1">
            <a:spLocks noChangeArrowheads="1"/>
          </p:cNvSpPr>
          <p:nvPr/>
        </p:nvSpPr>
        <p:spPr bwMode="auto">
          <a:xfrm>
            <a:off x="1679331" y="1328265"/>
            <a:ext cx="19343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Jahrgangsstufe 10</a:t>
            </a:r>
          </a:p>
        </p:txBody>
      </p:sp>
      <p:sp>
        <p:nvSpPr>
          <p:cNvPr id="1211398" name="Text Box 6"/>
          <p:cNvSpPr txBox="1">
            <a:spLocks noChangeArrowheads="1"/>
          </p:cNvSpPr>
          <p:nvPr/>
        </p:nvSpPr>
        <p:spPr bwMode="auto">
          <a:xfrm>
            <a:off x="5154733" y="1421089"/>
            <a:ext cx="27055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Jahrgangsstufen 11/12</a:t>
            </a:r>
          </a:p>
        </p:txBody>
      </p:sp>
      <p:sp>
        <p:nvSpPr>
          <p:cNvPr id="1211400" name="Line 8"/>
          <p:cNvSpPr>
            <a:spLocks noChangeShapeType="1"/>
          </p:cNvSpPr>
          <p:nvPr/>
        </p:nvSpPr>
        <p:spPr bwMode="auto">
          <a:xfrm>
            <a:off x="3710354" y="1614222"/>
            <a:ext cx="1143182" cy="728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211401" name="Text Box 9"/>
          <p:cNvSpPr txBox="1">
            <a:spLocks noChangeArrowheads="1"/>
          </p:cNvSpPr>
          <p:nvPr/>
        </p:nvSpPr>
        <p:spPr bwMode="auto">
          <a:xfrm>
            <a:off x="1617785" y="2285710"/>
            <a:ext cx="2461846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Unterricht nach               geltenden Lehrplänen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Klassenverband und Kurse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Präsentationsleistung</a:t>
            </a:r>
            <a:endParaRPr lang="de-DE" sz="16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Noten 1-6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36 Wochenstunden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Bei Versetzung Erwerb der Mittleren Reife</a:t>
            </a:r>
          </a:p>
        </p:txBody>
      </p:sp>
      <p:sp>
        <p:nvSpPr>
          <p:cNvPr id="1211403" name="Text Box 11"/>
          <p:cNvSpPr txBox="1">
            <a:spLocks noChangeArrowheads="1"/>
          </p:cNvSpPr>
          <p:nvPr/>
        </p:nvSpPr>
        <p:spPr bwMode="auto">
          <a:xfrm>
            <a:off x="1617784" y="1778000"/>
            <a:ext cx="19958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b="1" i="1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Einführungsphase</a:t>
            </a:r>
          </a:p>
        </p:txBody>
      </p:sp>
      <p:sp>
        <p:nvSpPr>
          <p:cNvPr id="1211404" name="Text Box 12"/>
          <p:cNvSpPr txBox="1">
            <a:spLocks noChangeArrowheads="1"/>
          </p:cNvSpPr>
          <p:nvPr/>
        </p:nvSpPr>
        <p:spPr bwMode="auto">
          <a:xfrm>
            <a:off x="3953164" y="1765300"/>
            <a:ext cx="50241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b="1" i="1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Qualifikationsphase</a:t>
            </a:r>
            <a:r>
              <a:rPr lang="de-DE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+ </a:t>
            </a:r>
            <a:r>
              <a:rPr lang="de-DE" b="1" i="1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Abiturprüfung</a:t>
            </a:r>
          </a:p>
        </p:txBody>
      </p:sp>
      <p:sp>
        <p:nvSpPr>
          <p:cNvPr id="1211405" name="Text Box 13"/>
          <p:cNvSpPr txBox="1">
            <a:spLocks noChangeArrowheads="1"/>
          </p:cNvSpPr>
          <p:nvPr/>
        </p:nvSpPr>
        <p:spPr bwMode="auto">
          <a:xfrm>
            <a:off x="5154734" y="2182812"/>
            <a:ext cx="3679703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Kein Klassenverband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Leistungskurse (5 Std!, aber bei uns 6-stündig – werden doppelt gewichtet)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Grundkurse (3 Std,</a:t>
            </a:r>
            <a:r>
              <a:rPr lang="de-DE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Ma in 11 4 Std</a:t>
            </a: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Weitere Fächer (2 Std)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Fremdsprache ab 10 (4 Std)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Facharbeit in </a:t>
            </a:r>
            <a:r>
              <a:rPr lang="de-DE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11 </a:t>
            </a:r>
            <a:endParaRPr lang="de-DE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Punktsystem (0-15)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insg. min. 70 Wochenstunden</a:t>
            </a:r>
          </a:p>
        </p:txBody>
      </p:sp>
      <p:sp>
        <p:nvSpPr>
          <p:cNvPr id="1211406" name="Text Box 14"/>
          <p:cNvSpPr txBox="1">
            <a:spLocks noChangeArrowheads="1"/>
          </p:cNvSpPr>
          <p:nvPr/>
        </p:nvSpPr>
        <p:spPr bwMode="auto">
          <a:xfrm>
            <a:off x="7010400" y="2124075"/>
            <a:ext cx="1949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endParaRPr lang="de-DE" sz="14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5" name="Picture 15" descr="logo2_gym"/>
          <p:cNvPicPr>
            <a:picLocks noChangeAspect="1" noChangeArrowheads="1"/>
          </p:cNvPicPr>
          <p:nvPr/>
        </p:nvPicPr>
        <p:blipFill>
          <a:blip r:embed="rId2" cstate="print"/>
          <a:srcRect r="58560" b="28661"/>
          <a:stretch>
            <a:fillRect/>
          </a:stretch>
        </p:blipFill>
        <p:spPr bwMode="auto">
          <a:xfrm>
            <a:off x="8061325" y="0"/>
            <a:ext cx="773113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6" name="Line 4"/>
          <p:cNvSpPr>
            <a:spLocks noChangeShapeType="1"/>
          </p:cNvSpPr>
          <p:nvPr/>
        </p:nvSpPr>
        <p:spPr bwMode="auto">
          <a:xfrm>
            <a:off x="0" y="97155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3613637" y="1291856"/>
            <a:ext cx="1354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Versetzung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1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1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1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1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1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1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1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11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1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396" grpId="0"/>
      <p:bldP spid="1211398" grpId="0"/>
      <p:bldP spid="1211400" grpId="0" animBg="1"/>
      <p:bldP spid="1211401" grpId="0"/>
      <p:bldP spid="1211403" grpId="0"/>
      <p:bldP spid="1211404" grpId="0"/>
      <p:bldP spid="1211405" grpId="0"/>
      <p:bldP spid="1211406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46519" y="337271"/>
            <a:ext cx="5621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2400" b="1" i="1" dirty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2.3 Gliederung der gymnasialen Oberstufe</a:t>
            </a:r>
          </a:p>
        </p:txBody>
      </p:sp>
      <p:sp>
        <p:nvSpPr>
          <p:cNvPr id="1211396" name="Text Box 4"/>
          <p:cNvSpPr txBox="1">
            <a:spLocks noChangeArrowheads="1"/>
          </p:cNvSpPr>
          <p:nvPr/>
        </p:nvSpPr>
        <p:spPr bwMode="auto">
          <a:xfrm>
            <a:off x="712176" y="1129552"/>
            <a:ext cx="287508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Neuerungen: §17-19</a:t>
            </a:r>
          </a:p>
          <a:p>
            <a:pPr eaLnBrk="1" hangingPunct="1">
              <a:spcBef>
                <a:spcPct val="50000"/>
              </a:spcBef>
            </a:pPr>
            <a:r>
              <a:rPr lang="de-DE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§17: Komplexe Leistungen</a:t>
            </a:r>
          </a:p>
        </p:txBody>
      </p:sp>
      <p:sp>
        <p:nvSpPr>
          <p:cNvPr id="1211398" name="Text Box 6"/>
          <p:cNvSpPr txBox="1">
            <a:spLocks noChangeArrowheads="1"/>
          </p:cNvSpPr>
          <p:nvPr/>
        </p:nvSpPr>
        <p:spPr bwMode="auto">
          <a:xfrm>
            <a:off x="3388659" y="1532965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§18 Präsentationsleistung	     §19 Facharbeit</a:t>
            </a:r>
          </a:p>
        </p:txBody>
      </p:sp>
      <p:sp>
        <p:nvSpPr>
          <p:cNvPr id="1211401" name="Text Box 9"/>
          <p:cNvSpPr txBox="1">
            <a:spLocks noChangeArrowheads="1"/>
          </p:cNvSpPr>
          <p:nvPr/>
        </p:nvSpPr>
        <p:spPr bwMode="auto">
          <a:xfrm>
            <a:off x="1433145" y="2114550"/>
            <a:ext cx="2268417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Anforderungsniveau einer Klausur, v. a. für FS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1x in allen mod. FS in Q-Phase verbindlich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kann in </a:t>
            </a:r>
            <a:r>
              <a:rPr lang="de-DE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Ku</a:t>
            </a: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de-DE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Mu</a:t>
            </a: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de-DE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Sp</a:t>
            </a: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für alle „Klausurersatz-</a:t>
            </a:r>
            <a:r>
              <a:rPr lang="de-DE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leistung</a:t>
            </a: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“ sein – dann vorher die mit der Lerngruppe klären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Oder für einzelne als zusätzliche Leistung</a:t>
            </a:r>
          </a:p>
        </p:txBody>
      </p:sp>
      <p:sp>
        <p:nvSpPr>
          <p:cNvPr id="1211405" name="Text Box 13"/>
          <p:cNvSpPr txBox="1">
            <a:spLocks noChangeArrowheads="1"/>
          </p:cNvSpPr>
          <p:nvPr/>
        </p:nvSpPr>
        <p:spPr bwMode="auto">
          <a:xfrm>
            <a:off x="3701562" y="2059710"/>
            <a:ext cx="2412367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besondere Form der kompl. Leistung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Schriftl. Ausarbeitung UND mündliche, mediengestützte Präsentation (Bewertung 1:1)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Im Jahrgang 10 verpflichtend!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de-DE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11406" name="Text Box 14"/>
          <p:cNvSpPr txBox="1">
            <a:spLocks noChangeArrowheads="1"/>
          </p:cNvSpPr>
          <p:nvPr/>
        </p:nvSpPr>
        <p:spPr bwMode="auto">
          <a:xfrm>
            <a:off x="6463553" y="2124075"/>
            <a:ext cx="2496297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aus allen Fächern wählbar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Kann als 2. HJ-Leistungen eingebracht werden (und zur BLL erweitert werden) – Rücksprache mit Herrn Langbein!</a:t>
            </a:r>
          </a:p>
        </p:txBody>
      </p:sp>
      <p:pic>
        <p:nvPicPr>
          <p:cNvPr id="6155" name="Picture 15" descr="logo2_gym"/>
          <p:cNvPicPr>
            <a:picLocks noChangeAspect="1" noChangeArrowheads="1"/>
          </p:cNvPicPr>
          <p:nvPr/>
        </p:nvPicPr>
        <p:blipFill>
          <a:blip r:embed="rId2" cstate="print"/>
          <a:srcRect r="58560" b="28661"/>
          <a:stretch>
            <a:fillRect/>
          </a:stretch>
        </p:blipFill>
        <p:spPr bwMode="auto">
          <a:xfrm>
            <a:off x="8061325" y="0"/>
            <a:ext cx="773113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6" name="Line 4"/>
          <p:cNvSpPr>
            <a:spLocks noChangeShapeType="1"/>
          </p:cNvSpPr>
          <p:nvPr/>
        </p:nvSpPr>
        <p:spPr bwMode="auto">
          <a:xfrm>
            <a:off x="0" y="97155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1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1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11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1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396" grpId="0"/>
      <p:bldP spid="1211398" grpId="0"/>
      <p:bldP spid="1211401" grpId="0"/>
      <p:bldP spid="1211405" grpId="0"/>
      <p:bldP spid="12114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854075" y="184150"/>
            <a:ext cx="78147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3. Das Abitur ab 2021  </a:t>
            </a:r>
          </a:p>
          <a:p>
            <a:pPr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Abiturprüfung – Fächer und Gewichtung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118946" y="1256145"/>
            <a:ext cx="495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Umfang und Gliederung der Abiturprüfung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H="1">
            <a:off x="2621085" y="1616363"/>
            <a:ext cx="1348509" cy="3879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4598377" y="1601283"/>
            <a:ext cx="979054" cy="3417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216519" name="Text Box 7"/>
          <p:cNvSpPr txBox="1">
            <a:spLocks noChangeArrowheads="1"/>
          </p:cNvSpPr>
          <p:nvPr/>
        </p:nvSpPr>
        <p:spPr bwMode="auto">
          <a:xfrm>
            <a:off x="1802423" y="2004290"/>
            <a:ext cx="5935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dirty="0">
                <a:latin typeface="Times New Roman" pitchFamily="18" charset="0"/>
              </a:rPr>
              <a:t>   </a:t>
            </a:r>
            <a:r>
              <a:rPr lang="de-DE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schriftlicher Teil                               mündlicher Teil</a:t>
            </a:r>
          </a:p>
        </p:txBody>
      </p:sp>
      <p:sp>
        <p:nvSpPr>
          <p:cNvPr id="1216520" name="Text Box 8"/>
          <p:cNvSpPr txBox="1">
            <a:spLocks noChangeArrowheads="1"/>
          </p:cNvSpPr>
          <p:nvPr/>
        </p:nvSpPr>
        <p:spPr bwMode="auto">
          <a:xfrm>
            <a:off x="1767498" y="2364508"/>
            <a:ext cx="271718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dirty="0">
                <a:solidFill>
                  <a:srgbClr val="FFFFFF"/>
                </a:solidFill>
                <a:latin typeface="Times New Roman" pitchFamily="18" charset="0"/>
              </a:rPr>
              <a:t>    </a:t>
            </a:r>
            <a:r>
              <a:rPr lang="de-DE" sz="16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Anzahl : </a:t>
            </a:r>
            <a:r>
              <a:rPr lang="de-DE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3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sz="16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2 LKs, davon einer : De oder eine FS ( nicht FS ab Kl. 10 ) oder  Ma oder eine </a:t>
            </a:r>
            <a:r>
              <a:rPr lang="de-DE" sz="16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NaWi</a:t>
            </a:r>
            <a:endParaRPr lang="de-DE" sz="16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sz="16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1 weiteres Unterrichtsfach</a:t>
            </a:r>
          </a:p>
        </p:txBody>
      </p:sp>
      <p:sp>
        <p:nvSpPr>
          <p:cNvPr id="1216521" name="Text Box 9"/>
          <p:cNvSpPr txBox="1">
            <a:spLocks noChangeArrowheads="1"/>
          </p:cNvSpPr>
          <p:nvPr/>
        </p:nvSpPr>
        <p:spPr bwMode="auto">
          <a:xfrm>
            <a:off x="5222630" y="2373622"/>
            <a:ext cx="25497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dirty="0">
                <a:solidFill>
                  <a:srgbClr val="FFFFFF"/>
                </a:solidFill>
                <a:latin typeface="Times New Roman" pitchFamily="18" charset="0"/>
              </a:rPr>
              <a:t>    </a:t>
            </a:r>
            <a:r>
              <a:rPr lang="de-DE" sz="16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Anzahl: </a:t>
            </a:r>
            <a:r>
              <a:rPr lang="de-DE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sz="16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zwei weitere Unterrichtsfächer</a:t>
            </a:r>
          </a:p>
        </p:txBody>
      </p:sp>
      <p:sp>
        <p:nvSpPr>
          <p:cNvPr id="1216522" name="Text Box 10"/>
          <p:cNvSpPr txBox="1">
            <a:spLocks noChangeArrowheads="1"/>
          </p:cNvSpPr>
          <p:nvPr/>
        </p:nvSpPr>
        <p:spPr bwMode="auto">
          <a:xfrm>
            <a:off x="1767497" y="4185137"/>
            <a:ext cx="6530365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de-DE" sz="16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Prüfungen müssen in Deutsch, Mathematik, einem gesellschaftswissenschaftlichen Fach sowie in einer Fremdsprache oder Naturwissenschaft abgelegt werden.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sz="16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Jedes Prüfungsfach muss mindestens ein Halbjahr in der Einführungsphase belegt worden sein.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sz="16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Jedes Prüfungsfach muss durchgängig in der Qualifikationsphase belegt worden sein und wird in das Abitur eingebracht.</a:t>
            </a:r>
          </a:p>
        </p:txBody>
      </p:sp>
      <p:pic>
        <p:nvPicPr>
          <p:cNvPr id="13322" name="Picture 11" descr="logo2_gym"/>
          <p:cNvPicPr>
            <a:picLocks noChangeAspect="1" noChangeArrowheads="1"/>
          </p:cNvPicPr>
          <p:nvPr/>
        </p:nvPicPr>
        <p:blipFill>
          <a:blip r:embed="rId2" cstate="print"/>
          <a:srcRect r="58560" b="28661"/>
          <a:stretch>
            <a:fillRect/>
          </a:stretch>
        </p:blipFill>
        <p:spPr bwMode="auto">
          <a:xfrm>
            <a:off x="8174038" y="0"/>
            <a:ext cx="832972" cy="101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3" name="Line 4"/>
          <p:cNvSpPr>
            <a:spLocks noChangeShapeType="1"/>
          </p:cNvSpPr>
          <p:nvPr/>
        </p:nvSpPr>
        <p:spPr bwMode="auto">
          <a:xfrm>
            <a:off x="0" y="1189038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6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6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6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1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6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6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6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16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1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6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6519" grpId="0"/>
      <p:bldP spid="1216520" grpId="0"/>
      <p:bldP spid="1216521" grpId="0"/>
      <p:bldP spid="12165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81318" y="304800"/>
            <a:ext cx="75944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4. Das Abitur ab 2021  </a:t>
            </a:r>
          </a:p>
          <a:p>
            <a:pPr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Unterricht in der Qualifikationsphase - Organisation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705706" y="1547507"/>
            <a:ext cx="7033847" cy="707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2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Berechnung der Abiturnote: KEINE ANGST – das wird euch im ersten Halbjahr im Jahrgang 12 alles ganz genau erklärt!! </a:t>
            </a:r>
          </a:p>
        </p:txBody>
      </p:sp>
      <p:sp>
        <p:nvSpPr>
          <p:cNvPr id="11268" name="Line 9"/>
          <p:cNvSpPr>
            <a:spLocks noChangeShapeType="1"/>
          </p:cNvSpPr>
          <p:nvPr/>
        </p:nvSpPr>
        <p:spPr bwMode="auto">
          <a:xfrm>
            <a:off x="0" y="1389063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1269" name="Picture 10" descr="logo2_gym"/>
          <p:cNvPicPr>
            <a:picLocks noChangeAspect="1" noChangeArrowheads="1"/>
          </p:cNvPicPr>
          <p:nvPr/>
        </p:nvPicPr>
        <p:blipFill>
          <a:blip r:embed="rId2" cstate="print"/>
          <a:srcRect r="58560" b="28661"/>
          <a:stretch>
            <a:fillRect/>
          </a:stretch>
        </p:blipFill>
        <p:spPr bwMode="auto">
          <a:xfrm>
            <a:off x="8035925" y="0"/>
            <a:ext cx="89535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feld 6"/>
          <p:cNvSpPr txBox="1">
            <a:spLocks noChangeArrowheads="1"/>
          </p:cNvSpPr>
          <p:nvPr/>
        </p:nvSpPr>
        <p:spPr bwMode="auto">
          <a:xfrm>
            <a:off x="1705707" y="2577884"/>
            <a:ext cx="156136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2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Block I:</a:t>
            </a:r>
          </a:p>
          <a:p>
            <a:endParaRPr lang="de-DE" sz="3200" b="1" i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endParaRPr lang="de-DE" sz="3200" b="1" i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endParaRPr lang="de-DE" sz="3200" b="1" i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endParaRPr lang="de-DE" sz="3200" b="1" i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de-DE" sz="32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Block II: </a:t>
            </a: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3191607" y="2646485"/>
            <a:ext cx="5739667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§43 (1-5): </a:t>
            </a:r>
          </a:p>
          <a:p>
            <a:r>
              <a:rPr lang="de-DE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Die 4 Halbjahre in Jahrgang 11 und 12 – eingebracht werden müssen 36 Kurshalbjahre, davon max. 7 mit weniger als 5 Punkten.</a:t>
            </a:r>
          </a:p>
          <a:p>
            <a:r>
              <a:rPr lang="de-DE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Insgesamt müssen aber min. 200 Punkte erreicht werden (= min. 5 Punkte in jedem Fach – LKs werden doppelt gewichtet)</a:t>
            </a:r>
          </a:p>
          <a:p>
            <a:r>
              <a:rPr lang="de-DE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Es dürfen KEINE 0 Punkte auf dem Zeugnis stehen</a:t>
            </a:r>
            <a:r>
              <a:rPr lang="de-DE" sz="1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e-DE" i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i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§43 (7-8)</a:t>
            </a:r>
          </a:p>
          <a:p>
            <a:r>
              <a:rPr lang="de-DE" i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Abiturprüfungen (3 x schriftlich und 2x mündlich)  werden vierfach gewichtet, min. dreimal muss man 5 Punkte erreichen, min. 100 Punkte insgesamt.</a:t>
            </a:r>
          </a:p>
          <a:p>
            <a:endParaRPr lang="de-DE" sz="16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345223" y="4879731"/>
            <a:ext cx="703677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16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sehr gut     </a:t>
            </a:r>
            <a:r>
              <a:rPr lang="de-DE" sz="1600" b="1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gut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befriedigend   ausreichend     mangelhaft   ungenügend</a:t>
            </a:r>
          </a:p>
          <a:p>
            <a:pPr eaLnBrk="1" hangingPunct="1">
              <a:spcBef>
                <a:spcPct val="50000"/>
              </a:spcBef>
            </a:pPr>
            <a:r>
              <a:rPr lang="de-DE" sz="16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15-14-13     12-11-10     09-08-07        06-05-04            03-02-01            00</a:t>
            </a:r>
          </a:p>
          <a:p>
            <a:pPr eaLnBrk="1" hangingPunct="1">
              <a:spcBef>
                <a:spcPct val="50000"/>
              </a:spcBef>
            </a:pP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1</a:t>
            </a:r>
            <a:r>
              <a:rPr lang="de-DE" sz="1600" b="1" baseline="30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1   1</a:t>
            </a:r>
            <a:r>
              <a:rPr lang="de-DE" sz="1600" b="1" baseline="30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    2</a:t>
            </a:r>
            <a:r>
              <a:rPr lang="de-DE" sz="1600" b="1" baseline="30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+  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2   2</a:t>
            </a:r>
            <a:r>
              <a:rPr lang="de-DE" sz="1600" b="1" baseline="30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-     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3</a:t>
            </a:r>
            <a:r>
              <a:rPr lang="de-DE" sz="1600" b="1" baseline="30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3    3</a:t>
            </a:r>
            <a:r>
              <a:rPr lang="de-DE" sz="1600" b="1" baseline="30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-             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de-DE" sz="1600" b="1" baseline="30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4    4</a:t>
            </a:r>
            <a:r>
              <a:rPr lang="de-DE" sz="1600" b="1" baseline="30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-                 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5</a:t>
            </a:r>
            <a:r>
              <a:rPr lang="de-DE" sz="1600" b="1" baseline="30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5    5</a:t>
            </a:r>
            <a:r>
              <a:rPr lang="de-DE" sz="1600" b="1" baseline="30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-               </a:t>
            </a:r>
            <a:r>
              <a:rPr lang="de-DE" sz="1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6 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424354" y="589085"/>
            <a:ext cx="6770077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5. Das Abitur ab 2021 </a:t>
            </a:r>
            <a:endParaRPr lang="de-DE" sz="2400" b="1" i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sz="2000" b="1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Das heißt:</a:t>
            </a:r>
          </a:p>
          <a:p>
            <a:pPr eaLnBrk="1" hangingPunct="1">
              <a:spcBef>
                <a:spcPct val="50000"/>
              </a:spcBef>
            </a:pPr>
            <a:r>
              <a:rPr lang="de-DE" sz="32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Um das Abitur zu bestehen, benötigt man min. 300 Punkte (= 4,0) und kann max. 900 Punkte erreichen (=1,0)</a:t>
            </a:r>
          </a:p>
          <a:p>
            <a:pPr eaLnBrk="1" hangingPunct="1">
              <a:spcBef>
                <a:spcPct val="50000"/>
              </a:spcBef>
            </a:pPr>
            <a:endParaRPr lang="de-DE" sz="2000" b="1" i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sz="2000" b="1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Das Punktsystem:</a:t>
            </a:r>
          </a:p>
        </p:txBody>
      </p:sp>
      <p:pic>
        <p:nvPicPr>
          <p:cNvPr id="15365" name="Picture 6" descr="logo2_gym"/>
          <p:cNvPicPr>
            <a:picLocks noChangeAspect="1" noChangeArrowheads="1"/>
          </p:cNvPicPr>
          <p:nvPr/>
        </p:nvPicPr>
        <p:blipFill>
          <a:blip r:embed="rId3" cstate="print"/>
          <a:srcRect r="58560" b="28661"/>
          <a:stretch>
            <a:fillRect/>
          </a:stretch>
        </p:blipFill>
        <p:spPr bwMode="auto">
          <a:xfrm>
            <a:off x="8059738" y="0"/>
            <a:ext cx="89535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</p:tagLst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1013</Words>
  <Application>Microsoft Office PowerPoint</Application>
  <PresentationFormat>Bildschirmpräsentation (4:3)</PresentationFormat>
  <Paragraphs>113</Paragraphs>
  <Slides>10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Comic Sans MS</vt:lpstr>
      <vt:lpstr>Times New Roman</vt:lpstr>
      <vt:lpstr>Wingdings</vt:lpstr>
      <vt:lpstr>Wingdings 3</vt:lpstr>
      <vt:lpstr>Fetzen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Inscale GmbH &amp; Co. KG</dc:creator>
  <cp:lastModifiedBy>Jens Langbein</cp:lastModifiedBy>
  <cp:revision>648</cp:revision>
  <cp:lastPrinted>2021-01-06T09:29:31Z</cp:lastPrinted>
  <dcterms:created xsi:type="dcterms:W3CDTF">2004-11-16T16:03:16Z</dcterms:created>
  <dcterms:modified xsi:type="dcterms:W3CDTF">2024-01-29T07:17:42Z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PL_Language">
    <vt:i4>1031</vt:i4>
  </property>
</Properties>
</file>